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8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1" r:id="rId29"/>
    <p:sldId id="287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57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79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2.wav"/><Relationship Id="rId1" Type="http://schemas.openxmlformats.org/officeDocument/2006/relationships/audio" Target="../media/audio11.wav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audio18.wav"/><Relationship Id="rId1" Type="http://schemas.openxmlformats.org/officeDocument/2006/relationships/audio" Target="../media/audio17.wa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1.wav"/><Relationship Id="rId1" Type="http://schemas.openxmlformats.org/officeDocument/2006/relationships/audio" Target="../media/audio20.wav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3.wa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4.wav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5.wav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6.wav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7.wav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8.wav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9.wav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0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1.wav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3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5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BLACK FRIDAY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611238-6E0F-4171-8EF8-68198021B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/>
              <a:t>BY: RAJSHRI TOTLA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29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70C2712-BA36-4393-8460-623D6330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36029" r="18726" b="57457"/>
          <a:stretch/>
        </p:blipFill>
        <p:spPr>
          <a:xfrm>
            <a:off x="569914" y="2321987"/>
            <a:ext cx="11155362" cy="123083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BA113206-C9FA-4B29-B2A9-8730F7B4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52936" r="18726" b="41790"/>
          <a:stretch/>
        </p:blipFill>
        <p:spPr>
          <a:xfrm>
            <a:off x="588964" y="3419475"/>
            <a:ext cx="11155362" cy="1041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FA1901-B2EF-40CF-B3EB-C528EA160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10000" r="19297" b="83935"/>
          <a:stretch/>
        </p:blipFill>
        <p:spPr>
          <a:xfrm>
            <a:off x="628649" y="4460881"/>
            <a:ext cx="10953751" cy="93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F16167-549F-4A7C-BADF-574537827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21944" r="19297" b="70139"/>
          <a:stretch/>
        </p:blipFill>
        <p:spPr>
          <a:xfrm>
            <a:off x="609599" y="5044018"/>
            <a:ext cx="10953751" cy="143298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7"/>
          <a:stretch>
            <a:fillRect/>
          </a:stretch>
        </p:blipFill>
        <p:spPr>
          <a:xfrm>
            <a:off x="1170781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79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/>
              <a:t>Barplot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77C1495-3168-4C4E-9B64-1D92022B5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602" t="24163" r="34095" b="18680"/>
          <a:stretch/>
        </p:blipFill>
        <p:spPr>
          <a:xfrm>
            <a:off x="1038225" y="2000249"/>
            <a:ext cx="9772650" cy="482917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/>
          <a:stretch>
            <a:fillRect/>
          </a:stretch>
        </p:blipFill>
        <p:spPr>
          <a:xfrm>
            <a:off x="11736388" y="64690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43" y="378888"/>
            <a:ext cx="8761413" cy="706964"/>
          </a:xfrm>
        </p:spPr>
        <p:txBody>
          <a:bodyPr/>
          <a:lstStyle/>
          <a:p>
            <a:r>
              <a:rPr lang="en-IN" dirty="0"/>
              <a:t>Analyse “Purchase” : 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3CEB58-3C29-4201-8686-0A2268FA6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38612" r="36876" b="6944"/>
          <a:stretch/>
        </p:blipFill>
        <p:spPr>
          <a:xfrm>
            <a:off x="466725" y="1037364"/>
            <a:ext cx="4905375" cy="2722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63F28A-20AB-4791-8CB6-D507B5D26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9028" r="37969" b="7778"/>
          <a:stretch/>
        </p:blipFill>
        <p:spPr>
          <a:xfrm>
            <a:off x="6467475" y="1046889"/>
            <a:ext cx="5438775" cy="2713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786B8D-C991-4165-BCA0-2CA89D8F9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65" t="10278" r="37266" b="36527"/>
          <a:stretch/>
        </p:blipFill>
        <p:spPr>
          <a:xfrm>
            <a:off x="1409700" y="3807886"/>
            <a:ext cx="9496425" cy="3021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11774488" y="64500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60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/>
              <a:t>Barplot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7DDF6A0-241A-4AD7-AC74-242801E7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9AE4E9-2307-4BAC-B93D-F919215FA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0" t="25555" r="36172" b="21527"/>
          <a:stretch/>
        </p:blipFill>
        <p:spPr>
          <a:xfrm>
            <a:off x="904874" y="2184400"/>
            <a:ext cx="10620376" cy="450215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84013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11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EDBE3F-4973-48EE-A6AF-C0F027ED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Gender</a:t>
            </a:r>
          </a:p>
          <a:p>
            <a:r>
              <a:rPr lang="en-IN" dirty="0"/>
              <a:t>Product Category 1</a:t>
            </a:r>
          </a:p>
          <a:p>
            <a:r>
              <a:rPr lang="en-IN" dirty="0"/>
              <a:t>Product Category 2</a:t>
            </a:r>
          </a:p>
          <a:p>
            <a:r>
              <a:rPr lang="en-IN" dirty="0"/>
              <a:t>Product Category 3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DED4AD-70F2-4083-9785-2432BAE5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0703" t="14198" r="59782" b="74444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460163" y="62976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87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96ECEEA-EEA1-4748-8828-96A74BBF4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97" t="12454" r="37701" b="37360"/>
          <a:stretch/>
        </p:blipFill>
        <p:spPr>
          <a:xfrm>
            <a:off x="2456154" y="1838325"/>
            <a:ext cx="7125996" cy="47331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93538" y="64595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60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17495-3665-4822-A008-C5AFFF0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30768"/>
            <a:ext cx="8761413" cy="706964"/>
          </a:xfrm>
        </p:spPr>
        <p:txBody>
          <a:bodyPr/>
          <a:lstStyle/>
          <a:p>
            <a:pPr algn="r"/>
            <a:r>
              <a:rPr lang="en-IN" dirty="0"/>
              <a:t>MULTIVARIATE DATA : Rescaled (values in Millions)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CE4EE83-3089-4D33-8A9B-8F103831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lum bright="-20000" contrast="40000"/>
          </a:blip>
          <a:srcRect l="20562" t="77253" r="58776" b="8500"/>
          <a:stretch/>
        </p:blipFill>
        <p:spPr>
          <a:xfrm>
            <a:off x="1647825" y="1999327"/>
            <a:ext cx="3686175" cy="16442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AAF1E8-BF8E-483D-A31C-17414C891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</a:blip>
          <a:srcRect l="20703" t="62931" r="60953" b="24861"/>
          <a:stretch/>
        </p:blipFill>
        <p:spPr>
          <a:xfrm>
            <a:off x="1647825" y="3643575"/>
            <a:ext cx="3686175" cy="1597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4B534F-59FC-487F-B6B6-78107AF8F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5" t="21249" r="37188" b="26320"/>
          <a:stretch/>
        </p:blipFill>
        <p:spPr>
          <a:xfrm>
            <a:off x="5953125" y="1999327"/>
            <a:ext cx="5143500" cy="4671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2D96F6-033B-4008-8427-58332BDFC7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-20000" contrast="40000"/>
          </a:blip>
          <a:srcRect l="20312" t="36666" r="61250" b="51389"/>
          <a:stretch/>
        </p:blipFill>
        <p:spPr>
          <a:xfrm>
            <a:off x="1647824" y="5203027"/>
            <a:ext cx="3686175" cy="15216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9A6C53-1914-48C5-A4A3-77EE80F4E199}"/>
              </a:ext>
            </a:extLst>
          </p:cNvPr>
          <p:cNvSpPr txBox="1"/>
          <p:nvPr/>
        </p:nvSpPr>
        <p:spPr>
          <a:xfrm>
            <a:off x="537219" y="271638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Overall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9C4332-9D43-4A67-A15B-8CD49A5DF63A}"/>
              </a:ext>
            </a:extLst>
          </p:cNvPr>
          <p:cNvSpPr txBox="1"/>
          <p:nvPr/>
        </p:nvSpPr>
        <p:spPr>
          <a:xfrm>
            <a:off x="425667" y="401189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Gender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12D4129-30BB-47B1-B9D8-E9FAE19FC17F}"/>
              </a:ext>
            </a:extLst>
          </p:cNvPr>
          <p:cNvSpPr txBox="1"/>
          <p:nvPr/>
        </p:nvSpPr>
        <p:spPr>
          <a:xfrm>
            <a:off x="325479" y="5502173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Product</a:t>
            </a:r>
          </a:p>
          <a:p>
            <a:r>
              <a:rPr lang="en-IN" dirty="0"/>
              <a:t>Category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9"/>
          <a:stretch>
            <a:fillRect/>
          </a:stretch>
        </p:blipFill>
        <p:spPr>
          <a:xfrm>
            <a:off x="11755438" y="64595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09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</a:t>
            </a:r>
            <a:r>
              <a:rPr lang="en-IN" dirty="0" smtClean="0"/>
              <a:t>”</a:t>
            </a:r>
            <a:br>
              <a:rPr lang="en-IN" dirty="0" smtClean="0"/>
            </a:br>
            <a:r>
              <a:rPr lang="en-IN" dirty="0" smtClean="0"/>
              <a:t>Geometric Distribution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contrast="-10000"/>
          </a:blip>
          <a:srcRect/>
          <a:stretch>
            <a:fillRect/>
          </a:stretch>
        </p:blipFill>
        <p:spPr bwMode="auto">
          <a:xfrm>
            <a:off x="5448299" y="2369170"/>
            <a:ext cx="6462713" cy="417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/>
          <a:stretch>
            <a:fillRect/>
          </a:stretch>
        </p:blipFill>
        <p:spPr bwMode="auto">
          <a:xfrm>
            <a:off x="804362" y="3024188"/>
            <a:ext cx="4115301" cy="2767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74591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52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8F3CCE-762F-40CE-BBBA-F544407A9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4" t="16389" r="36797" b="29444"/>
          <a:stretch/>
        </p:blipFill>
        <p:spPr>
          <a:xfrm>
            <a:off x="914400" y="2552700"/>
            <a:ext cx="5162550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6A819F-6CCD-4590-91CC-22EC3E51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3" t="25833" r="41094" b="26251"/>
          <a:stretch/>
        </p:blipFill>
        <p:spPr>
          <a:xfrm>
            <a:off x="6305551" y="2552700"/>
            <a:ext cx="4748421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/>
          <a:stretch>
            <a:fillRect/>
          </a:stretch>
        </p:blipFill>
        <p:spPr>
          <a:xfrm>
            <a:off x="11612563" y="64976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52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B279D6-50DE-4E3B-BC3F-9617A80F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77FB3F-8DBA-4DFE-9081-34A6D235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mean of the sample mean distribution is equal to the mean of the parent data. </a:t>
            </a:r>
          </a:p>
          <a:p>
            <a:r>
              <a:rPr lang="en-IN" dirty="0"/>
              <a:t>The higher the sample size, the narrower the spread of the sample means.</a:t>
            </a:r>
          </a:p>
          <a:p>
            <a:r>
              <a:rPr lang="en-IN" dirty="0"/>
              <a:t>Sample Sizes : 0.5%	1%	5%	30%	75% of total purchases set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6E204475-85A2-40D9-A485-AD606461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0662953"/>
              </p:ext>
            </p:extLst>
          </p:nvPr>
        </p:nvGraphicFramePr>
        <p:xfrm>
          <a:off x="1223132" y="4167715"/>
          <a:ext cx="9882088" cy="247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61">
                  <a:extLst>
                    <a:ext uri="{9D8B030D-6E8A-4147-A177-3AD203B41FA5}">
                      <a16:colId xmlns:a16="http://schemas.microsoft.com/office/drawing/2014/main" xmlns="" val="3511278861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3619098002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372159064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435694453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490844995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1723290483"/>
                    </a:ext>
                  </a:extLst>
                </a:gridCol>
                <a:gridCol w="1235261">
                  <a:extLst>
                    <a:ext uri="{9D8B030D-6E8A-4147-A177-3AD203B41FA5}">
                      <a16:colId xmlns:a16="http://schemas.microsoft.com/office/drawing/2014/main" xmlns="" val="2458492303"/>
                    </a:ext>
                  </a:extLst>
                </a:gridCol>
                <a:gridCol w="1235261"/>
              </a:tblGrid>
              <a:tr h="7784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Original =</a:t>
                      </a:r>
                    </a:p>
                    <a:p>
                      <a:r>
                        <a:rPr lang="en-IN" dirty="0"/>
                        <a:t>17959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0.5% = </a:t>
                      </a:r>
                    </a:p>
                    <a:p>
                      <a:r>
                        <a:rPr lang="en-IN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1% = </a:t>
                      </a:r>
                    </a:p>
                    <a:p>
                      <a:r>
                        <a:rPr lang="en-IN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5% = </a:t>
                      </a:r>
                    </a:p>
                    <a:p>
                      <a:r>
                        <a:rPr lang="en-IN" dirty="0"/>
                        <a:t>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30% = </a:t>
                      </a:r>
                    </a:p>
                    <a:p>
                      <a:r>
                        <a:rPr lang="en-IN" dirty="0"/>
                        <a:t>5388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75% = </a:t>
                      </a:r>
                    </a:p>
                    <a:p>
                      <a:r>
                        <a:rPr lang="en-IN" dirty="0"/>
                        <a:t>13469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Average</a:t>
                      </a:r>
                      <a:r>
                        <a:rPr lang="en-IN" baseline="0" dirty="0" smtClean="0"/>
                        <a:t> of samples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2386059"/>
                  </a:ext>
                </a:extLst>
              </a:tr>
              <a:tr h="7784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Mean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9.32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5718646"/>
                  </a:ext>
                </a:extLst>
              </a:tr>
              <a:tr h="778405">
                <a:tc>
                  <a:txBody>
                    <a:bodyPr/>
                    <a:lstStyle/>
                    <a:p>
                      <a:r>
                        <a:rPr lang="en-IN" dirty="0" err="1"/>
                        <a:t>Std</a:t>
                      </a:r>
                      <a:r>
                        <a:rPr lang="en-IN" dirty="0"/>
                        <a:t> Dev.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3202115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12563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16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1D3C8-3BAC-4DBC-9857-B8F3508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6793C-80DD-41FA-878A-5DE85337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Friday sales dataset</a:t>
            </a:r>
          </a:p>
          <a:p>
            <a:r>
              <a:rPr lang="en-US" dirty="0"/>
              <a:t>By Retail Stores</a:t>
            </a:r>
          </a:p>
          <a:p>
            <a:r>
              <a:rPr lang="en-US" dirty="0"/>
              <a:t>550,000 observations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Numerical Variables</a:t>
            </a:r>
          </a:p>
          <a:p>
            <a:pPr lvl="1"/>
            <a:r>
              <a:rPr lang="en-US" dirty="0"/>
              <a:t>Categorical Variables</a:t>
            </a:r>
          </a:p>
          <a:p>
            <a:pPr lvl="1"/>
            <a:r>
              <a:rPr lang="en-US" dirty="0"/>
              <a:t>Some missing values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18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47C-29E4-4CD3-BD88-CF0BAAC5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12" y="492405"/>
            <a:ext cx="8761413" cy="706964"/>
          </a:xfrm>
        </p:spPr>
        <p:txBody>
          <a:bodyPr/>
          <a:lstStyle/>
          <a:p>
            <a:r>
              <a:rPr lang="en-IN" dirty="0"/>
              <a:t>Central Limit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A07DBD-E5C5-43CE-9B1B-3ABC24A09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" t="22456" r="55000" b="26274"/>
          <a:stretch/>
        </p:blipFill>
        <p:spPr>
          <a:xfrm>
            <a:off x="586774" y="1637566"/>
            <a:ext cx="5277853" cy="2290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4BC815-4E6B-4872-B0E8-122A4E29E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" t="20116" r="55000" b="22457"/>
          <a:stretch/>
        </p:blipFill>
        <p:spPr>
          <a:xfrm>
            <a:off x="573297" y="4297279"/>
            <a:ext cx="5277853" cy="231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6B7E50-479A-4FE0-8A47-3A2FA4CD03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0" t="18833" r="55000" b="26274"/>
          <a:stretch/>
        </p:blipFill>
        <p:spPr>
          <a:xfrm>
            <a:off x="6096000" y="185827"/>
            <a:ext cx="5277853" cy="219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B2481A-E2E9-49FB-8898-CA23844B3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0" t="12167" r="55000" b="32941"/>
          <a:stretch/>
        </p:blipFill>
        <p:spPr>
          <a:xfrm>
            <a:off x="6219824" y="2457450"/>
            <a:ext cx="5277853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1FC56E-5EB2-43F3-961F-C4227EECB0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10" t="32941" r="53235" b="12167"/>
          <a:stretch/>
        </p:blipFill>
        <p:spPr>
          <a:xfrm>
            <a:off x="6121742" y="4567929"/>
            <a:ext cx="5493007" cy="2195424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11612563" y="6496050"/>
            <a:ext cx="244475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167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1A42D-513D-46F3-B17B-925DF8B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Simple Random Sampling : With Replacement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B36863-9BB1-496E-94F4-45DDCEBA7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4373"/>
          <a:stretch/>
        </p:blipFill>
        <p:spPr>
          <a:xfrm>
            <a:off x="3648074" y="2152649"/>
            <a:ext cx="4442619" cy="4562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64963" y="64690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81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1A42D-513D-46F3-B17B-925DF8B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Simple Random Sampling : Without Replacement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4D1484-7702-4BAC-83BE-FB1C54CBD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500437" y="2064807"/>
            <a:ext cx="4448175" cy="479319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17313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48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A51DD8-B19C-4E89-A461-51AF4B02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0171" cy="706964"/>
          </a:xfrm>
        </p:spPr>
        <p:txBody>
          <a:bodyPr/>
          <a:lstStyle/>
          <a:p>
            <a:r>
              <a:rPr lang="en-IN" dirty="0"/>
              <a:t>Systematic Sampling : Equal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29CBA6-9EB7-48EA-AAB3-F805D035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026989" y="1790700"/>
            <a:ext cx="5081588" cy="50673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07788" y="63452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A51DD8-B19C-4E89-A461-51AF4B02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6" y="973668"/>
            <a:ext cx="9658350" cy="706964"/>
          </a:xfrm>
        </p:spPr>
        <p:txBody>
          <a:bodyPr/>
          <a:lstStyle/>
          <a:p>
            <a:r>
              <a:rPr lang="en-IN" dirty="0"/>
              <a:t>Systematic Sampling : Unequal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ABE908-DCC3-4219-B7E8-1397EC7FF1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145632" y="1680632"/>
            <a:ext cx="5341143" cy="517736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93513" y="63833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23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E27640-8BE5-4C94-B7A3-426D2B4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8721" cy="706964"/>
          </a:xfrm>
        </p:spPr>
        <p:txBody>
          <a:bodyPr/>
          <a:lstStyle/>
          <a:p>
            <a:r>
              <a:rPr lang="en-IN" dirty="0"/>
              <a:t>Stratified Sampling : Sample Size 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402D8E-483B-4566-8E08-B265CED7E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2877"/>
          <a:stretch/>
        </p:blipFill>
        <p:spPr>
          <a:xfrm>
            <a:off x="2275633" y="1680632"/>
            <a:ext cx="6754067" cy="517736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50663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1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3627A8-DE89-405B-8C6F-EE51FCD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5FE716-EB8F-4808-AB09-22F7FF70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776537" y="1699029"/>
            <a:ext cx="5700713" cy="515897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93513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30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8E425-8AEE-4E44-873F-D3571A46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DF8625-B698-4C78-95FD-3F26E682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22596" cy="3797300"/>
          </a:xfrm>
        </p:spPr>
        <p:txBody>
          <a:bodyPr/>
          <a:lstStyle/>
          <a:p>
            <a:r>
              <a:rPr lang="en-IN" dirty="0"/>
              <a:t>Therefore maximum change in original vs sample in:</a:t>
            </a:r>
          </a:p>
          <a:p>
            <a:pPr lvl="1"/>
            <a:r>
              <a:rPr lang="en-IN" dirty="0"/>
              <a:t>Systematic Sampling : Equal Probability</a:t>
            </a:r>
          </a:p>
          <a:p>
            <a:pPr lvl="1"/>
            <a:r>
              <a:rPr lang="en-IN" dirty="0"/>
              <a:t>Stratified Sampling : Sample Size =</a:t>
            </a:r>
            <a:r>
              <a:rPr lang="en-IN" dirty="0" smtClean="0"/>
              <a:t>10</a:t>
            </a:r>
          </a:p>
          <a:p>
            <a:r>
              <a:rPr lang="en-IN" dirty="0" smtClean="0"/>
              <a:t>Almost similar interpretation</a:t>
            </a:r>
          </a:p>
          <a:p>
            <a:pPr marL="742950" lvl="2" indent="-342900"/>
            <a:r>
              <a:rPr lang="en-IN" dirty="0" smtClean="0"/>
              <a:t> Systematic Sampling : Unequal Probability</a:t>
            </a:r>
          </a:p>
          <a:p>
            <a:pPr lvl="1"/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79238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73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234B0D-8DCA-4FCF-AEBC-11845735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Observations</a:t>
            </a:r>
            <a:br>
              <a:rPr lang="en-IN" dirty="0"/>
            </a:br>
            <a:r>
              <a:rPr lang="en-IN" dirty="0"/>
              <a:t>(Used String/Tibble)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98A5CD-42C5-4D51-860C-DDBCBF33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Average year a person live in following city:</a:t>
            </a:r>
          </a:p>
          <a:p>
            <a:pPr lvl="1"/>
            <a:r>
              <a:rPr lang="en-IN" dirty="0"/>
              <a:t>A : 2.81</a:t>
            </a:r>
          </a:p>
          <a:p>
            <a:pPr lvl="1"/>
            <a:r>
              <a:rPr lang="en-IN" dirty="0"/>
              <a:t>B : 2.88 </a:t>
            </a:r>
          </a:p>
          <a:p>
            <a:pPr lvl="1"/>
            <a:r>
              <a:rPr lang="en-IN" dirty="0"/>
              <a:t>C : </a:t>
            </a:r>
            <a:r>
              <a:rPr lang="en-IN" dirty="0" smtClean="0"/>
              <a:t>2.88</a:t>
            </a:r>
            <a:endParaRPr lang="en-IN" dirty="0"/>
          </a:p>
          <a:p>
            <a:r>
              <a:rPr lang="en-IN" dirty="0"/>
              <a:t>Average purchase in each city as per number of year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CF6CB3-D3BF-48A3-A400-CBE03DBF41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39749" y="4700587"/>
            <a:ext cx="3403601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3BEA9C-F3D7-49E9-8B0D-A6D4D93D0B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349750" y="4681537"/>
            <a:ext cx="3403601" cy="164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1F1423-BA24-4DE9-9997-1E7E76E949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8062913" y="4691062"/>
            <a:ext cx="3576638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6BF595-7EAA-495B-8609-09EDAF60AE57}"/>
              </a:ext>
            </a:extLst>
          </p:cNvPr>
          <p:cNvSpPr txBox="1"/>
          <p:nvPr/>
        </p:nvSpPr>
        <p:spPr>
          <a:xfrm>
            <a:off x="2063455" y="641032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D3D07E-E56D-40F8-8D31-042ABCC350B2}"/>
              </a:ext>
            </a:extLst>
          </p:cNvPr>
          <p:cNvSpPr txBox="1"/>
          <p:nvPr/>
        </p:nvSpPr>
        <p:spPr>
          <a:xfrm>
            <a:off x="5917906" y="64521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488EAA4-9EB5-4861-90F8-3282D658C506}"/>
              </a:ext>
            </a:extLst>
          </p:cNvPr>
          <p:cNvSpPr txBox="1"/>
          <p:nvPr/>
        </p:nvSpPr>
        <p:spPr>
          <a:xfrm>
            <a:off x="9738273" y="64521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1165066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65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mtClean="0"/>
              <a:t>Number of  Male </a:t>
            </a:r>
            <a:r>
              <a:rPr lang="en-IN" dirty="0" smtClean="0"/>
              <a:t>Shoppers &gt; Female Shoppers</a:t>
            </a:r>
          </a:p>
          <a:p>
            <a:r>
              <a:rPr lang="en-IN" dirty="0" smtClean="0"/>
              <a:t>Products in Product Category 2 sold most</a:t>
            </a:r>
          </a:p>
          <a:p>
            <a:r>
              <a:rPr lang="en-IN" dirty="0" smtClean="0"/>
              <a:t>People generally spent over $5000 in sales</a:t>
            </a:r>
          </a:p>
          <a:p>
            <a:r>
              <a:rPr lang="en-IN" dirty="0" smtClean="0"/>
              <a:t>People in age range 26-35 purchase most</a:t>
            </a:r>
          </a:p>
          <a:p>
            <a:r>
              <a:rPr lang="en-IN" dirty="0" smtClean="0"/>
              <a:t>There are highest average sales in City Category ‘C’ as compared to other</a:t>
            </a:r>
          </a:p>
          <a:p>
            <a:r>
              <a:rPr lang="en-IN" dirty="0" smtClean="0"/>
              <a:t>Unequal Probability sampling technique could be used over this dataset for best results</a:t>
            </a:r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26863" y="637381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25CE23-3FDC-4974-883A-DC4539B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3DD5E-9295-4A32-873E-8805F184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data (from </a:t>
            </a:r>
            <a:r>
              <a:rPr lang="en-US" dirty="0" err="1"/>
              <a:t>kaggle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Data Gathering</a:t>
            </a:r>
            <a:endParaRPr lang="en-IN" dirty="0"/>
          </a:p>
          <a:p>
            <a:r>
              <a:rPr lang="en-US" dirty="0"/>
              <a:t>Exploring Data</a:t>
            </a:r>
            <a:endParaRPr lang="en-IN" dirty="0"/>
          </a:p>
          <a:p>
            <a:r>
              <a:rPr lang="en-US" dirty="0"/>
              <a:t>Cleaning Data</a:t>
            </a:r>
            <a:endParaRPr lang="en-IN" dirty="0"/>
          </a:p>
          <a:p>
            <a:r>
              <a:rPr lang="en-US" dirty="0"/>
              <a:t>Final Formatting of Data</a:t>
            </a:r>
            <a:endParaRPr lang="en-IN" dirty="0"/>
          </a:p>
          <a:p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822113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84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31101-63B2-407E-AF18-9980E878B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 </a:t>
            </a:r>
            <a:br>
              <a:rPr lang="en-IN" dirty="0"/>
            </a:br>
            <a:r>
              <a:rPr lang="en-IN" dirty="0"/>
              <a:t>Questions?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17338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73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608E8B-802C-450F-ACCC-F0F363F8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97F5A-753C-4D3C-947F-031CE2D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UsingR</a:t>
            </a:r>
            <a:endParaRPr lang="en-IN" dirty="0"/>
          </a:p>
          <a:p>
            <a:pPr lvl="0"/>
            <a:r>
              <a:rPr lang="en-US" dirty="0"/>
              <a:t>sampling</a:t>
            </a:r>
            <a:endParaRPr lang="en-IN" dirty="0"/>
          </a:p>
          <a:p>
            <a:pPr lvl="0"/>
            <a:r>
              <a:rPr lang="en-US" dirty="0" err="1"/>
              <a:t>stringr</a:t>
            </a:r>
            <a:endParaRPr lang="en-IN" dirty="0"/>
          </a:p>
          <a:p>
            <a:pPr lvl="0"/>
            <a:r>
              <a:rPr lang="en-US" dirty="0" err="1" smtClean="0"/>
              <a:t>t</a:t>
            </a:r>
            <a:r>
              <a:rPr lang="en-US" dirty="0" err="1" smtClean="0"/>
              <a:t>idyverse</a:t>
            </a:r>
            <a:endParaRPr lang="en-US" dirty="0" smtClean="0"/>
          </a:p>
          <a:p>
            <a:pPr lvl="0"/>
            <a:r>
              <a:rPr lang="en-US" dirty="0" smtClean="0"/>
              <a:t>stats</a:t>
            </a:r>
          </a:p>
          <a:p>
            <a:pPr lvl="0"/>
            <a:r>
              <a:rPr lang="en-US" dirty="0" err="1" smtClean="0"/>
              <a:t>prob</a:t>
            </a:r>
            <a:endParaRPr lang="en-IN" dirty="0"/>
          </a:p>
          <a:p>
            <a:pPr lvl="0"/>
            <a:r>
              <a:rPr lang="en-US" dirty="0" err="1" smtClean="0"/>
              <a:t>dbplyr</a:t>
            </a:r>
            <a:endParaRPr lang="en-IN" dirty="0" smtClean="0"/>
          </a:p>
          <a:p>
            <a:pPr lvl="0"/>
            <a:r>
              <a:rPr lang="en-US" dirty="0" err="1" smtClean="0"/>
              <a:t>dtplyr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1711" y="6270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6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FED0B-420A-46B7-8056-8BF0F88F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0B0FBA-7A8C-4E6D-9418-DCD2AD48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295525"/>
            <a:ext cx="6562725" cy="45339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dirty="0" err="1"/>
              <a:t>User_ID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Product_ID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/>
              <a:t>Gender	(Categorical Variable)</a:t>
            </a:r>
          </a:p>
          <a:p>
            <a:pPr lvl="0"/>
            <a:r>
              <a:rPr lang="en-IN" dirty="0"/>
              <a:t>Age	(Categorical Variable, because it is in ranges)</a:t>
            </a:r>
          </a:p>
          <a:p>
            <a:pPr lvl="0"/>
            <a:r>
              <a:rPr lang="en-IN" dirty="0"/>
              <a:t>Occupation	(Numerical Variable)</a:t>
            </a:r>
          </a:p>
          <a:p>
            <a:pPr lvl="0"/>
            <a:r>
              <a:rPr lang="en-IN" dirty="0" err="1"/>
              <a:t>City_Category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 err="1"/>
              <a:t>Stay_In_Current_City_Years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Marital_Status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/>
              <a:t>Product_Category_1	(Numerical Variable)</a:t>
            </a:r>
          </a:p>
          <a:p>
            <a:pPr lvl="0"/>
            <a:r>
              <a:rPr lang="en-IN" dirty="0"/>
              <a:t>Product_Category_2	(Numerical Variable)</a:t>
            </a:r>
          </a:p>
          <a:p>
            <a:pPr lvl="0"/>
            <a:r>
              <a:rPr lang="en-IN" dirty="0"/>
              <a:t>Product_Category_3	(Numerical Variable)</a:t>
            </a:r>
          </a:p>
          <a:p>
            <a:pPr lvl="0"/>
            <a:r>
              <a:rPr lang="en-IN" dirty="0"/>
              <a:t>Purchase amount in dollars	(Numerical Variable)</a:t>
            </a:r>
          </a:p>
          <a:p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23D2DE30-05E8-471F-8ACA-78616DFE43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6724650" y="2479674"/>
            <a:ext cx="4914664" cy="40081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774488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79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F66BFB-6744-4BC8-8D5A-126EDDF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Attributes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90059A91-5445-4BB7-8904-F36FE5BE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314575"/>
            <a:ext cx="10658474" cy="420052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User Id: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maps person to the particular purchase</a:t>
            </a:r>
          </a:p>
          <a:p>
            <a:r>
              <a:rPr lang="en-IN" b="1" dirty="0"/>
              <a:t>Product Id: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tells how many purchases are made for a product</a:t>
            </a:r>
          </a:p>
          <a:p>
            <a:r>
              <a:rPr lang="en-IN" b="1" dirty="0"/>
              <a:t>Gender:</a:t>
            </a:r>
            <a:r>
              <a:rPr lang="en-IN" dirty="0"/>
              <a:t> Have only two variables: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 M</a:t>
            </a:r>
          </a:p>
          <a:p>
            <a:r>
              <a:rPr lang="en-IN" b="1" dirty="0"/>
              <a:t>Age: </a:t>
            </a:r>
            <a:r>
              <a:rPr lang="en-IN" dirty="0"/>
              <a:t>It is divided into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7 ranges</a:t>
            </a:r>
            <a:r>
              <a:rPr lang="en-IN" dirty="0"/>
              <a:t>, Here Age is Categorical Variable</a:t>
            </a:r>
          </a:p>
          <a:p>
            <a:r>
              <a:rPr lang="en-IN" b="1" dirty="0"/>
              <a:t>Occupation: </a:t>
            </a:r>
            <a:r>
              <a:rPr lang="en-IN" dirty="0"/>
              <a:t>There are 21 different occupation ranging from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0-21</a:t>
            </a:r>
          </a:p>
          <a:p>
            <a:r>
              <a:rPr lang="en-IN" b="1" dirty="0"/>
              <a:t>City Category: </a:t>
            </a:r>
            <a:r>
              <a:rPr lang="en-IN" dirty="0"/>
              <a:t>Cities in which customers have lived is categorized into three categories: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A, B,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  <a:p>
            <a:r>
              <a:rPr lang="en-IN" b="1" dirty="0"/>
              <a:t>Year.. :</a:t>
            </a:r>
            <a:r>
              <a:rPr lang="en-IN" dirty="0"/>
              <a:t> People have lived in the current city for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0-5 years</a:t>
            </a:r>
            <a:r>
              <a:rPr lang="en-IN" dirty="0"/>
              <a:t>. Here 5 could mean </a:t>
            </a:r>
            <a:r>
              <a:rPr lang="en-IN" dirty="0" err="1"/>
              <a:t>atleast</a:t>
            </a:r>
            <a:r>
              <a:rPr lang="en-IN" dirty="0"/>
              <a:t> 5 years</a:t>
            </a:r>
          </a:p>
          <a:p>
            <a:r>
              <a:rPr lang="en-IN" b="1" dirty="0"/>
              <a:t>Marital Status:</a:t>
            </a:r>
            <a:r>
              <a:rPr lang="en-IN" dirty="0"/>
              <a:t> People have their marriage status marked as either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 or 1</a:t>
            </a:r>
          </a:p>
          <a:p>
            <a:r>
              <a:rPr lang="en-IN" b="1" dirty="0"/>
              <a:t>Product Category 1</a:t>
            </a:r>
            <a:r>
              <a:rPr lang="en-IN" dirty="0"/>
              <a:t>: 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1-18</a:t>
            </a:r>
          </a:p>
          <a:p>
            <a:r>
              <a:rPr lang="en-IN" b="1" dirty="0"/>
              <a:t>Product Category 2: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2-18</a:t>
            </a:r>
          </a:p>
          <a:p>
            <a:r>
              <a:rPr lang="en-IN" b="1" dirty="0"/>
              <a:t>Product Category 3: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3-18</a:t>
            </a:r>
          </a:p>
          <a:p>
            <a:r>
              <a:rPr lang="en-IN" b="1" dirty="0"/>
              <a:t>Purchase: </a:t>
            </a:r>
            <a:r>
              <a:rPr lang="en-IN" dirty="0"/>
              <a:t>It is the amount people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spent in $ </a:t>
            </a:r>
            <a:r>
              <a:rPr lang="en-IN" dirty="0"/>
              <a:t>for purchases.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3D2DE30-05E8-471F-8ACA-78616DFE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680825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56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Analysis..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55438" y="64690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6045E-109D-4AE3-A0DC-A1F5F4C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“Gender”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547E176-6EA1-4A01-832D-9A3EF6E70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306" t="20260" r="37702" b="32342"/>
          <a:stretch/>
        </p:blipFill>
        <p:spPr>
          <a:xfrm>
            <a:off x="3200400" y="2471207"/>
            <a:ext cx="5791200" cy="386079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88763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84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“Age-Range”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242BAD8-DB10-48C6-96C9-F2F586DE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915" t="18866" r="35820" b="25372"/>
          <a:stretch/>
        </p:blipFill>
        <p:spPr>
          <a:xfrm>
            <a:off x="1583579" y="2143125"/>
            <a:ext cx="8855821" cy="464819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08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204</TotalTime>
  <Words>534</Words>
  <Application>Microsoft Office PowerPoint</Application>
  <PresentationFormat>Custom</PresentationFormat>
  <Paragraphs>137</Paragraphs>
  <Slides>30</Slides>
  <Notes>0</Notes>
  <HiddenSlides>0</HiddenSlides>
  <MMClips>33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Ion Boardroom</vt:lpstr>
      <vt:lpstr>BLACK FRIDAY SALES</vt:lpstr>
      <vt:lpstr>About</vt:lpstr>
      <vt:lpstr>Process</vt:lpstr>
      <vt:lpstr>R Packages Used</vt:lpstr>
      <vt:lpstr>Attributes in Data</vt:lpstr>
      <vt:lpstr>Exploring Attributes</vt:lpstr>
      <vt:lpstr>Analysis..</vt:lpstr>
      <vt:lpstr>Analyse “Gender”</vt:lpstr>
      <vt:lpstr>Analyse “Age-Range”</vt:lpstr>
      <vt:lpstr>Analyse “Purchase”</vt:lpstr>
      <vt:lpstr>Analyse “Purchase” : Barplot</vt:lpstr>
      <vt:lpstr>Analyse “Purchase” : Histograms</vt:lpstr>
      <vt:lpstr>Analyse “Purchase” : Barplot</vt:lpstr>
      <vt:lpstr>MULTIVARIATE DATA</vt:lpstr>
      <vt:lpstr>MULTIVARIATE DATA</vt:lpstr>
      <vt:lpstr>MULTIVARIATE DATA : Rescaled (values in Millions)</vt:lpstr>
      <vt:lpstr>Analyse : “Years in Current City” Geometric Distribution</vt:lpstr>
      <vt:lpstr>Analyse : “Years in Current City”</vt:lpstr>
      <vt:lpstr>Central Limit Theorem</vt:lpstr>
      <vt:lpstr>Central Limit Theorem</vt:lpstr>
      <vt:lpstr>Simple Random Sampling : With Replacement</vt:lpstr>
      <vt:lpstr>Simple Random Sampling : Without Replacement</vt:lpstr>
      <vt:lpstr>Systematic Sampling : Equal Probability</vt:lpstr>
      <vt:lpstr>Systematic Sampling : Unequal Probability</vt:lpstr>
      <vt:lpstr>Stratified Sampling : Sample Size =10</vt:lpstr>
      <vt:lpstr>Cluster Sampling</vt:lpstr>
      <vt:lpstr>Sampling</vt:lpstr>
      <vt:lpstr>Other Observations (Used String/Tibble)</vt:lpstr>
      <vt:lpstr>Conclusion</vt:lpstr>
      <vt:lpstr>Thank you!!  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Totla, Rajshri</dc:creator>
  <cp:lastModifiedBy>RAJSHREE</cp:lastModifiedBy>
  <cp:revision>86</cp:revision>
  <dcterms:created xsi:type="dcterms:W3CDTF">2018-12-16T06:06:32Z</dcterms:created>
  <dcterms:modified xsi:type="dcterms:W3CDTF">2018-12-17T04:48:14Z</dcterms:modified>
</cp:coreProperties>
</file>